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144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F4229"/>
    <a:srgbClr val="993D33"/>
    <a:srgbClr val="885A1C"/>
    <a:srgbClr val="C2974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6" d="100"/>
          <a:sy n="66" d="100"/>
        </p:scale>
        <p:origin x="534" y="48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09EB8C-5AFD-4B49-8D36-124C604E68AD}" type="datetimeFigureOut">
              <a:rPr lang="en-US" smtClean="0"/>
              <a:t>6/30/2025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3D0DD2-A887-4488-92F4-41415C8841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19773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09EB8C-5AFD-4B49-8D36-124C604E68AD}" type="datetimeFigureOut">
              <a:rPr lang="en-US" smtClean="0"/>
              <a:t>6/30/2025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3D0DD2-A887-4488-92F4-41415C8841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58883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7175" y="488951"/>
            <a:ext cx="3357563" cy="104013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09EB8C-5AFD-4B49-8D36-124C604E68AD}" type="datetimeFigureOut">
              <a:rPr lang="en-US" smtClean="0"/>
              <a:t>6/30/2025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3D0DD2-A887-4488-92F4-41415C8841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59056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09EB8C-5AFD-4B49-8D36-124C604E68AD}" type="datetimeFigureOut">
              <a:rPr lang="en-US" smtClean="0"/>
              <a:t>6/30/2025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3D0DD2-A887-4488-92F4-41415C8841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23009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09EB8C-5AFD-4B49-8D36-124C604E68AD}" type="datetimeFigureOut">
              <a:rPr lang="en-US" smtClean="0"/>
              <a:t>6/30/2025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3D0DD2-A887-4488-92F4-41415C8841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93012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7175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28900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09EB8C-5AFD-4B49-8D36-124C604E68AD}" type="datetimeFigureOut">
              <a:rPr lang="en-US" smtClean="0"/>
              <a:t>6/30/2025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3D0DD2-A887-4488-92F4-41415C8841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76172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09EB8C-5AFD-4B49-8D36-124C604E68AD}" type="datetimeFigureOut">
              <a:rPr lang="en-US" smtClean="0"/>
              <a:t>6/30/2025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3D0DD2-A887-4488-92F4-41415C8841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00789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09EB8C-5AFD-4B49-8D36-124C604E68AD}" type="datetimeFigureOut">
              <a:rPr lang="en-US" smtClean="0"/>
              <a:t>6/30/2025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3D0DD2-A887-4488-92F4-41415C8841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48461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09EB8C-5AFD-4B49-8D36-124C604E68AD}" type="datetimeFigureOut">
              <a:rPr lang="en-US" smtClean="0"/>
              <a:t>6/30/2025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3D0DD2-A887-4488-92F4-41415C8841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41215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09EB8C-5AFD-4B49-8D36-124C604E68AD}" type="datetimeFigureOut">
              <a:rPr lang="en-US" smtClean="0"/>
              <a:t>6/30/2025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3D0DD2-A887-4488-92F4-41415C8841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91069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09EB8C-5AFD-4B49-8D36-124C604E68AD}" type="datetimeFigureOut">
              <a:rPr lang="en-US" smtClean="0"/>
              <a:t>6/30/2025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3D0DD2-A887-4488-92F4-41415C8841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80328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09EB8C-5AFD-4B49-8D36-124C604E68AD}" type="datetimeFigureOut">
              <a:rPr lang="en-US" smtClean="0"/>
              <a:t>6/30/2025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3D0DD2-A887-4488-92F4-41415C8841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34266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3171825" y="5791200"/>
            <a:ext cx="3364520" cy="2325469"/>
          </a:xfrm>
          <a:prstGeom prst="roundRect">
            <a:avLst/>
          </a:prstGeom>
          <a:solidFill>
            <a:srgbClr val="7F4229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06" t="2274" r="3158" b="79367"/>
          <a:stretch/>
        </p:blipFill>
        <p:spPr bwMode="auto">
          <a:xfrm>
            <a:off x="20216" y="61912"/>
            <a:ext cx="6837784" cy="1095083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710682" y="304800"/>
            <a:ext cx="4470918" cy="519404"/>
          </a:xfrm>
          <a:solidFill>
            <a:schemeClr val="bg1"/>
          </a:solidFill>
          <a:ln>
            <a:solidFill>
              <a:schemeClr val="tx1"/>
            </a:solidFill>
          </a:ln>
        </p:spPr>
        <p:txBody>
          <a:bodyPr>
            <a:noAutofit/>
          </a:bodyPr>
          <a:lstStyle/>
          <a:p>
            <a:r>
              <a:rPr lang="en-US" sz="3200" dirty="0">
                <a:latin typeface="Aharoni" panose="02010803020104030203" pitchFamily="2" charset="-79"/>
                <a:cs typeface="Aharoni" panose="02010803020104030203" pitchFamily="2" charset="-79"/>
              </a:rPr>
              <a:t>Madagascar Teal</a:t>
            </a:r>
          </a:p>
        </p:txBody>
      </p:sp>
      <p:pic>
        <p:nvPicPr>
          <p:cNvPr id="1027" name="Picture 3" descr="\\EZSERVER\Company Shared Folders\Logos\Zoo logos\!zoologo copy (640x397)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0" y="150845"/>
            <a:ext cx="1230920" cy="763555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3302980" y="1371600"/>
            <a:ext cx="3364520" cy="35625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>
                <a:latin typeface="Aharoni" panose="02010803020104030203" pitchFamily="2" charset="-79"/>
                <a:cs typeface="Aharoni" panose="02010803020104030203" pitchFamily="2" charset="-79"/>
              </a:rPr>
              <a:t>Habitat: Coastal Lakes, Mangrove Forests, and Estuaries in Madagascar</a:t>
            </a:r>
          </a:p>
          <a:p>
            <a:pPr algn="ctr"/>
            <a:endParaRPr lang="en-US" sz="1700" dirty="0">
              <a:latin typeface="Aharoni" panose="02010803020104030203" pitchFamily="2" charset="-79"/>
              <a:cs typeface="Aharoni" panose="02010803020104030203" pitchFamily="2" charset="-79"/>
            </a:endParaRPr>
          </a:p>
          <a:p>
            <a:pPr algn="ctr"/>
            <a:r>
              <a:rPr lang="en-US" sz="1700" dirty="0">
                <a:latin typeface="Aharoni" panose="02010803020104030203" pitchFamily="2" charset="-79"/>
                <a:cs typeface="Aharoni" panose="02010803020104030203" pitchFamily="2" charset="-79"/>
              </a:rPr>
              <a:t>Size: </a:t>
            </a:r>
            <a:r>
              <a:rPr lang="en-US" sz="2400" dirty="0">
                <a:latin typeface="Aharoni" panose="02010803020104030203" pitchFamily="2" charset="-79"/>
                <a:cs typeface="Aharoni" panose="02010803020104030203" pitchFamily="2" charset="-79"/>
              </a:rPr>
              <a:t>15-17 </a:t>
            </a:r>
            <a:r>
              <a:rPr lang="en-US" sz="1700" dirty="0">
                <a:latin typeface="Aharoni" panose="02010803020104030203" pitchFamily="2" charset="-79"/>
                <a:cs typeface="Aharoni" panose="02010803020104030203" pitchFamily="2" charset="-79"/>
              </a:rPr>
              <a:t>inches</a:t>
            </a:r>
          </a:p>
          <a:p>
            <a:pPr algn="ctr"/>
            <a:r>
              <a:rPr lang="en-US" sz="2400" dirty="0">
                <a:latin typeface="Aharoni" panose="02010803020104030203" pitchFamily="2" charset="-79"/>
                <a:cs typeface="Aharoni" panose="02010803020104030203" pitchFamily="2" charset="-79"/>
              </a:rPr>
              <a:t>0.6-0.8 </a:t>
            </a:r>
            <a:r>
              <a:rPr lang="en-US" sz="1700" dirty="0">
                <a:latin typeface="Aharoni" panose="02010803020104030203" pitchFamily="2" charset="-79"/>
                <a:cs typeface="Aharoni" panose="02010803020104030203" pitchFamily="2" charset="-79"/>
              </a:rPr>
              <a:t>pounds</a:t>
            </a:r>
          </a:p>
          <a:p>
            <a:pPr algn="ctr"/>
            <a:endParaRPr lang="en-US" sz="1050" dirty="0">
              <a:latin typeface="Aharoni" panose="02010803020104030203" pitchFamily="2" charset="-79"/>
              <a:cs typeface="Aharoni" panose="02010803020104030203" pitchFamily="2" charset="-79"/>
            </a:endParaRPr>
          </a:p>
          <a:p>
            <a:pPr algn="ctr"/>
            <a:r>
              <a:rPr lang="en-US" sz="1600" dirty="0">
                <a:latin typeface="Aharoni" panose="02010803020104030203" pitchFamily="2" charset="-79"/>
                <a:cs typeface="Aharoni" panose="02010803020104030203" pitchFamily="2" charset="-79"/>
              </a:rPr>
              <a:t>Life Span: </a:t>
            </a:r>
            <a:r>
              <a:rPr lang="en-US" sz="2000" dirty="0">
                <a:latin typeface="Aharoni" panose="02010803020104030203" pitchFamily="2" charset="-79"/>
                <a:cs typeface="Aharoni" panose="02010803020104030203" pitchFamily="2" charset="-79"/>
              </a:rPr>
              <a:t>10 </a:t>
            </a:r>
            <a:r>
              <a:rPr lang="en-US" sz="1400" dirty="0">
                <a:latin typeface="Aharoni" panose="02010803020104030203" pitchFamily="2" charset="-79"/>
                <a:cs typeface="Aharoni" panose="02010803020104030203" pitchFamily="2" charset="-79"/>
              </a:rPr>
              <a:t>years</a:t>
            </a:r>
            <a:endParaRPr lang="en-US" sz="1600" dirty="0">
              <a:latin typeface="Aharoni" panose="02010803020104030203" pitchFamily="2" charset="-79"/>
              <a:cs typeface="Aharoni" panose="02010803020104030203" pitchFamily="2" charset="-79"/>
            </a:endParaRPr>
          </a:p>
          <a:p>
            <a:pPr algn="ctr"/>
            <a:r>
              <a:rPr lang="en-US" sz="1600" dirty="0">
                <a:latin typeface="Aharoni" panose="02010803020104030203" pitchFamily="2" charset="-79"/>
                <a:cs typeface="Aharoni" panose="02010803020104030203" pitchFamily="2" charset="-79"/>
              </a:rPr>
              <a:t>Diet: Small invertebrates, plant matter, and insects</a:t>
            </a:r>
          </a:p>
          <a:p>
            <a:pPr algn="ctr"/>
            <a:endParaRPr lang="en-US" sz="1000" dirty="0">
              <a:latin typeface="Aharoni" panose="02010803020104030203" pitchFamily="2" charset="-79"/>
              <a:cs typeface="Aharoni" panose="02010803020104030203" pitchFamily="2" charset="-79"/>
            </a:endParaRPr>
          </a:p>
          <a:p>
            <a:pPr algn="ctr"/>
            <a:r>
              <a:rPr lang="en-US" sz="1600" dirty="0">
                <a:latin typeface="Aharoni" panose="02010803020104030203" pitchFamily="2" charset="-79"/>
                <a:cs typeface="Aharoni" panose="02010803020104030203" pitchFamily="2" charset="-79"/>
              </a:rPr>
              <a:t>Reproduction</a:t>
            </a:r>
            <a:r>
              <a:rPr lang="en-US" sz="1700" dirty="0">
                <a:latin typeface="Aharoni" panose="02010803020104030203" pitchFamily="2" charset="-79"/>
                <a:cs typeface="Aharoni" panose="02010803020104030203" pitchFamily="2" charset="-79"/>
              </a:rPr>
              <a:t>: </a:t>
            </a:r>
            <a:r>
              <a:rPr lang="en-US" sz="2000" dirty="0">
                <a:latin typeface="Aharoni" panose="02010803020104030203" pitchFamily="2" charset="-79"/>
                <a:cs typeface="Aharoni" panose="02010803020104030203" pitchFamily="2" charset="-79"/>
              </a:rPr>
              <a:t>2-10</a:t>
            </a:r>
            <a:r>
              <a:rPr lang="en-US" sz="1600" dirty="0">
                <a:latin typeface="Aharoni" panose="02010803020104030203" pitchFamily="2" charset="-79"/>
                <a:cs typeface="Aharoni" panose="02010803020104030203" pitchFamily="2" charset="-79"/>
              </a:rPr>
              <a:t> eggs that incubate for </a:t>
            </a:r>
            <a:r>
              <a:rPr lang="en-US" sz="2000" dirty="0">
                <a:latin typeface="Aharoni" panose="02010803020104030203" pitchFamily="2" charset="-79"/>
                <a:cs typeface="Aharoni" panose="02010803020104030203" pitchFamily="2" charset="-79"/>
              </a:rPr>
              <a:t>28</a:t>
            </a:r>
            <a:r>
              <a:rPr lang="en-US" sz="1600" dirty="0">
                <a:latin typeface="Aharoni" panose="02010803020104030203" pitchFamily="2" charset="-79"/>
                <a:cs typeface="Aharoni" panose="02010803020104030203" pitchFamily="2" charset="-79"/>
              </a:rPr>
              <a:t> days</a:t>
            </a:r>
            <a:endParaRPr lang="en-US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380014" y="6001897"/>
            <a:ext cx="3021620" cy="18774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Did You Know?</a:t>
            </a:r>
          </a:p>
          <a:p>
            <a:pPr algn="ctr"/>
            <a:endParaRPr lang="en-US" dirty="0">
              <a:solidFill>
                <a:schemeClr val="bg1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  <a:p>
            <a:pPr algn="ctr"/>
            <a:r>
              <a:rPr lang="en-US" sz="1600" dirty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They wade in shallow water and feed by dabbling – it lowers its head in the water and filters food items through its bill. 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190500" y="3848456"/>
            <a:ext cx="2895600" cy="2991534"/>
          </a:xfrm>
          <a:prstGeom prst="roundRect">
            <a:avLst>
              <a:gd name="adj" fmla="val 17738"/>
            </a:avLst>
          </a:prstGeom>
          <a:solidFill>
            <a:srgbClr val="7F4229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90500" y="4051561"/>
            <a:ext cx="2857500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Conservation Status</a:t>
            </a:r>
          </a:p>
          <a:p>
            <a:endParaRPr lang="en-US" dirty="0"/>
          </a:p>
          <a:p>
            <a:r>
              <a:rPr lang="en-US" dirty="0">
                <a:solidFill>
                  <a:schemeClr val="bg1"/>
                </a:solidFill>
              </a:rPr>
              <a:t>      </a:t>
            </a:r>
            <a:r>
              <a:rPr lang="en-US" sz="1600" dirty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Extinct</a:t>
            </a:r>
          </a:p>
          <a:p>
            <a:r>
              <a:rPr lang="en-US" sz="1600" dirty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     Extinct in the wild</a:t>
            </a:r>
          </a:p>
          <a:p>
            <a:r>
              <a:rPr lang="en-US" sz="1600" dirty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     Critically Endangered 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n-US" sz="1600" dirty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Endangered </a:t>
            </a:r>
          </a:p>
          <a:p>
            <a:r>
              <a:rPr lang="en-US" sz="1600" dirty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     Vulnerable</a:t>
            </a:r>
          </a:p>
          <a:p>
            <a:r>
              <a:rPr lang="en-US" sz="1600" dirty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     Near Threatened</a:t>
            </a:r>
          </a:p>
          <a:p>
            <a:r>
              <a:rPr lang="en-US" sz="1600" dirty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     Least Concern </a:t>
            </a:r>
          </a:p>
        </p:txBody>
      </p:sp>
      <p:pic>
        <p:nvPicPr>
          <p:cNvPr id="18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06" t="2154" r="3158" b="84712"/>
          <a:stretch/>
        </p:blipFill>
        <p:spPr bwMode="auto">
          <a:xfrm>
            <a:off x="3110" y="8360568"/>
            <a:ext cx="6854890" cy="783431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14" name="TextBox 13"/>
          <p:cNvSpPr txBox="1"/>
          <p:nvPr/>
        </p:nvSpPr>
        <p:spPr>
          <a:xfrm>
            <a:off x="314325" y="6962891"/>
            <a:ext cx="2514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Aharoni" panose="02010803020104030203" pitchFamily="2" charset="-79"/>
                <a:cs typeface="Aharoni" panose="02010803020104030203" pitchFamily="2" charset="-79"/>
              </a:rPr>
              <a:t>Due to: habitat loss, hunting</a:t>
            </a:r>
          </a:p>
        </p:txBody>
      </p:sp>
      <p:pic>
        <p:nvPicPr>
          <p:cNvPr id="19" name="Picture 2" descr="Harteman Wildfowl Aviaries | Madagascar teal">
            <a:extLst>
              <a:ext uri="{FF2B5EF4-FFF2-40B4-BE49-F238E27FC236}">
                <a16:creationId xmlns:a16="http://schemas.microsoft.com/office/drawing/2014/main" id="{3C92B9E8-4F08-93EC-C88C-97194C36437E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557" r="2777"/>
          <a:stretch>
            <a:fillRect/>
          </a:stretch>
        </p:blipFill>
        <p:spPr bwMode="auto">
          <a:xfrm>
            <a:off x="190499" y="1524032"/>
            <a:ext cx="2981325" cy="20534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772236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423</TotalTime>
  <Words>101</Words>
  <Application>Microsoft Office PowerPoint</Application>
  <PresentationFormat>On-screen Show (4:3)</PresentationFormat>
  <Paragraphs>23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Aharoni</vt:lpstr>
      <vt:lpstr>Arial</vt:lpstr>
      <vt:lpstr>Calibri</vt:lpstr>
      <vt:lpstr>Wingdings</vt:lpstr>
      <vt:lpstr>Office Theme</vt:lpstr>
      <vt:lpstr>Madagascar Teal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Animal Name</dc:title>
  <dc:creator>hgula</dc:creator>
  <cp:lastModifiedBy>Haeley Larsen</cp:lastModifiedBy>
  <cp:revision>36</cp:revision>
  <cp:lastPrinted>2017-03-24T18:26:49Z</cp:lastPrinted>
  <dcterms:created xsi:type="dcterms:W3CDTF">2017-03-23T16:06:22Z</dcterms:created>
  <dcterms:modified xsi:type="dcterms:W3CDTF">2025-06-30T14:54:58Z</dcterms:modified>
</cp:coreProperties>
</file>